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89" r:id="rId2"/>
    <p:sldId id="295" r:id="rId3"/>
    <p:sldId id="292" r:id="rId4"/>
    <p:sldId id="296" r:id="rId5"/>
    <p:sldId id="297" r:id="rId6"/>
    <p:sldId id="305" r:id="rId7"/>
    <p:sldId id="304" r:id="rId8"/>
    <p:sldId id="300" r:id="rId9"/>
    <p:sldId id="301" r:id="rId10"/>
    <p:sldId id="302" r:id="rId11"/>
    <p:sldId id="303" r:id="rId12"/>
    <p:sldId id="308" r:id="rId13"/>
    <p:sldId id="309" r:id="rId14"/>
    <p:sldId id="310" r:id="rId15"/>
    <p:sldId id="311" r:id="rId16"/>
    <p:sldId id="312" r:id="rId17"/>
    <p:sldId id="314" r:id="rId18"/>
    <p:sldId id="313" r:id="rId19"/>
    <p:sldId id="315" r:id="rId20"/>
    <p:sldId id="316" r:id="rId21"/>
    <p:sldId id="317" r:id="rId22"/>
    <p:sldId id="318" r:id="rId23"/>
    <p:sldId id="320" r:id="rId24"/>
    <p:sldId id="321" r:id="rId25"/>
    <p:sldId id="322" r:id="rId26"/>
    <p:sldId id="323" r:id="rId27"/>
    <p:sldId id="324" r:id="rId28"/>
    <p:sldId id="325" r:id="rId29"/>
    <p:sldId id="287" r:id="rId30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5578"/>
  </p:normalViewPr>
  <p:slideViewPr>
    <p:cSldViewPr snapToGrid="0" snapToObjects="1">
      <p:cViewPr varScale="1">
        <p:scale>
          <a:sx n="131" d="100"/>
          <a:sy n="131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Source images are in 07-GitHub-OLD-copy.pptx.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  <a:p>
            <a:r>
              <a:rPr lang="en-US" dirty="0"/>
              <a:t>Switches files to match new branch… </a:t>
            </a:r>
          </a:p>
        </p:txBody>
      </p:sp>
    </p:spTree>
    <p:extLst>
      <p:ext uri="{BB962C8B-B14F-4D97-AF65-F5344CB8AC3E}">
        <p14:creationId xmlns:p14="http://schemas.microsoft.com/office/powerpoint/2010/main" val="3420764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files for fix or new feature.</a:t>
            </a:r>
          </a:p>
        </p:txBody>
      </p:sp>
    </p:spTree>
    <p:extLst>
      <p:ext uri="{BB962C8B-B14F-4D97-AF65-F5344CB8AC3E}">
        <p14:creationId xmlns:p14="http://schemas.microsoft.com/office/powerpoint/2010/main" val="403029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  <a:p>
            <a:r>
              <a:rPr lang="en-US" dirty="0"/>
              <a:t> - Indicate the files that are part of the change to be put into the repo.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9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  <a:p>
            <a:r>
              <a:rPr lang="en-US" dirty="0"/>
              <a:t> - adds the change to the current branch.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0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the whole branch up to origin.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09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request, puts the new changes to the maintainers to review/check.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475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Maintainers integrate the change into the project if it is approved.</a:t>
            </a:r>
          </a:p>
          <a:p>
            <a:r>
              <a:rPr lang="en-US" dirty="0"/>
              <a:t>Very often several cycles of review, comment, revision until changes are accepted.</a:t>
            </a:r>
          </a:p>
          <a:p>
            <a:endParaRPr lang="en-US" dirty="0"/>
          </a:p>
          <a:p>
            <a:r>
              <a:rPr lang="en-US"/>
              <a:t>EXTRA BLUE COMMIT HERE CAN GO AWAY.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44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ARE OFF HERE FOR THE FILES…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COLORS ARE OFF HERE FOR THE FILES…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25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COLORS ARE OFF HERE FOR THE FILES…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some changes.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79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6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9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go around?</a:t>
            </a:r>
          </a:p>
          <a:p>
            <a:r>
              <a:rPr lang="en-US" dirty="0"/>
              <a:t>  - you likely won’t have permission to push to the project.</a:t>
            </a:r>
          </a:p>
          <a:p>
            <a:r>
              <a:rPr lang="en-US" dirty="0"/>
              <a:t>  - until or unless you become a project maintainer.</a:t>
            </a:r>
          </a:p>
          <a:p>
            <a:r>
              <a:rPr lang="en-US" dirty="0"/>
              <a:t>The Pull request asks them to look at what you have done</a:t>
            </a:r>
          </a:p>
          <a:p>
            <a:r>
              <a:rPr lang="en-US" dirty="0"/>
              <a:t>And then they integrate it if it fits with their standards and vision</a:t>
            </a:r>
          </a:p>
        </p:txBody>
      </p:sp>
    </p:spTree>
    <p:extLst>
      <p:ext uri="{BB962C8B-B14F-4D97-AF65-F5344CB8AC3E}">
        <p14:creationId xmlns:p14="http://schemas.microsoft.com/office/powerpoint/2010/main" val="2193281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Others make changes like you just did.</a:t>
            </a:r>
          </a:p>
          <a:p>
            <a:r>
              <a:rPr lang="en-US" dirty="0"/>
              <a:t>Now you are out of date.</a:t>
            </a:r>
          </a:p>
        </p:txBody>
      </p:sp>
    </p:spTree>
    <p:extLst>
      <p:ext uri="{BB962C8B-B14F-4D97-AF65-F5344CB8AC3E}">
        <p14:creationId xmlns:p14="http://schemas.microsoft.com/office/powerpoint/2010/main" val="2987824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you don’t have write permission to the main project, </a:t>
            </a:r>
          </a:p>
          <a:p>
            <a:r>
              <a:rPr lang="en-US" dirty="0"/>
              <a:t>it doesn’t have write permission to your copy.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3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Upstream – main project</a:t>
            </a:r>
          </a:p>
          <a:p>
            <a:r>
              <a:rPr lang="en-US" dirty="0"/>
              <a:t>Origin – your copy</a:t>
            </a:r>
          </a:p>
          <a:p>
            <a:r>
              <a:rPr lang="en-US" dirty="0"/>
              <a:t>Main Branch – most up to date version of the upstream</a:t>
            </a:r>
          </a:p>
          <a:p>
            <a:r>
              <a:rPr lang="en-US" dirty="0"/>
              <a:t>Commits - Snapshots</a:t>
            </a:r>
          </a:p>
          <a:p>
            <a:r>
              <a:rPr lang="en-US" dirty="0"/>
              <a:t>Files – in your working directory – open in your editor</a:t>
            </a:r>
          </a:p>
          <a:p>
            <a:r>
              <a:rPr lang="en-US" dirty="0"/>
              <a:t>Stage – more in a bit.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3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have something to work on – create a Branch </a:t>
            </a:r>
          </a:p>
          <a:p>
            <a:r>
              <a:rPr lang="en-US" dirty="0"/>
              <a:t> - an “efficient” copy of all of the files.</a:t>
            </a:r>
          </a:p>
          <a:p>
            <a:endParaRPr lang="en-US" dirty="0"/>
          </a:p>
          <a:p>
            <a:r>
              <a:rPr lang="en-US" dirty="0"/>
              <a:t>Using a branch instead of working on main</a:t>
            </a:r>
          </a:p>
          <a:p>
            <a:r>
              <a:rPr lang="en-US" dirty="0"/>
              <a:t>Allows main to stay the same (in synch) with upstream.</a:t>
            </a:r>
          </a:p>
          <a:p>
            <a:r>
              <a:rPr lang="en-US" dirty="0"/>
              <a:t>makes maintenance and integration much easier.</a:t>
            </a:r>
          </a:p>
          <a:p>
            <a:r>
              <a:rPr lang="en-US" dirty="0"/>
              <a:t> - Trust me!</a:t>
            </a:r>
          </a:p>
          <a:p>
            <a:r>
              <a:rPr lang="en-US" dirty="0"/>
              <a:t> - We’ll see it later…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8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go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-scm.com/downloads/logo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bout.gitlab.com/press/press-kit/" TargetMode="External"/><Relationship Id="rId5" Type="http://schemas.openxmlformats.org/officeDocument/2006/relationships/hyperlink" Target="https://www.atlassian.com/company/news/press-kit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36.tiff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ourceforge.net/p/gmorgan/admin/files/badges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linuxnix.com/what-are-the-top-version-control-system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07 – Version Control &amp; A Branching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A7671-3923-A849-9826-2D0C70E3FE86}"/>
              </a:ext>
            </a:extLst>
          </p:cNvPr>
          <p:cNvSpPr txBox="1"/>
          <p:nvPr/>
        </p:nvSpPr>
        <p:spPr>
          <a:xfrm>
            <a:off x="758639" y="2361003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B513-8D87-3941-8909-EF842BF6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3">
            <a:off x="2151815" y="3055693"/>
            <a:ext cx="1513066" cy="631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63A4626-DFFB-834C-991B-8BDEB561B943}"/>
              </a:ext>
            </a:extLst>
          </p:cNvPr>
          <p:cNvGrpSpPr/>
          <p:nvPr/>
        </p:nvGrpSpPr>
        <p:grpSpPr>
          <a:xfrm>
            <a:off x="4239610" y="2801371"/>
            <a:ext cx="2329337" cy="1387091"/>
            <a:chOff x="4239610" y="2801371"/>
            <a:chExt cx="2329337" cy="1387091"/>
          </a:xfrm>
        </p:grpSpPr>
        <p:pic>
          <p:nvPicPr>
            <p:cNvPr id="5" name="Picture 4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86137239-921D-6F41-BC2A-48C7923C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67BEFDA-A5DA-134B-BC81-CE63E967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1DF5FC-6A60-E847-810F-5F49DB78F48C}"/>
              </a:ext>
            </a:extLst>
          </p:cNvPr>
          <p:cNvSpPr txBox="1"/>
          <p:nvPr/>
        </p:nvSpPr>
        <p:spPr>
          <a:xfrm>
            <a:off x="4393580" y="4520412"/>
            <a:ext cx="22124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Images from: </a:t>
            </a: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https://www.atlassian.com/company/news/press-kit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https://about.gitlab.com/press/press-kit/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  <a:p>
            <a:r>
              <a:rPr lang="en-US" sz="700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https://github.com/logos</a:t>
            </a:r>
            <a:endParaRPr lang="en-US" sz="700" dirty="0">
              <a:solidFill>
                <a:schemeClr val="accent5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2859645-512D-694D-86E3-9427B6326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44654">
            <a:off x="269268" y="3355999"/>
            <a:ext cx="1530848" cy="1386948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C0D0B455-80A2-8F47-95A9-C2ECFFCC64C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465480">
            <a:off x="2071020" y="4221945"/>
            <a:ext cx="2120590" cy="3056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You Contribute?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72E53-14E7-AA4A-81B6-DC7758A2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6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You Contribute?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DD54-682B-8340-8756-976F93D09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8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Does Collaboration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F689D4-FA65-7045-9D98-78ED318A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28113-5264-D440-9310-D0B572BB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48" y="1371600"/>
            <a:ext cx="1090168" cy="8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99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Does Collaboration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3C656-D50E-644B-A588-C1C4B97A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28113-5264-D440-9310-D0B572BB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48" y="1371600"/>
            <a:ext cx="1090168" cy="8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4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Does Collaboration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7941A-76D4-3B46-84CC-A6AB6D28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3360" cy="342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28113-5264-D440-9310-D0B572BB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48" y="1371600"/>
            <a:ext cx="1090168" cy="8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Some More Detail &amp; Terminology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98CBFD-DA7D-CC4C-A4D0-9AD04B1B1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0B0A6-2332-9647-8B78-EE23D4EF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83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Checkout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A7D72-869A-5647-85EF-1CAA62C4D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2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E976B-C286-E145-8F23-D72C3D7B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Stage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666B3D-79FF-C946-94FC-BDB381D4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A8D6-C6DC-9040-B447-7E5B00BA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Version Control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B01F3-9578-BB46-93B6-18DDCE5A3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Software tools for:</a:t>
            </a:r>
          </a:p>
          <a:p>
            <a:pPr lvl="1"/>
            <a:r>
              <a:rPr lang="en-US" sz="1600" dirty="0"/>
              <a:t>Retaining history of changes</a:t>
            </a:r>
          </a:p>
          <a:p>
            <a:pPr lvl="2"/>
            <a:r>
              <a:rPr lang="en-US" dirty="0"/>
              <a:t>Review</a:t>
            </a:r>
          </a:p>
          <a:p>
            <a:pPr lvl="2"/>
            <a:r>
              <a:rPr lang="en-US" dirty="0"/>
              <a:t>Revert</a:t>
            </a:r>
          </a:p>
          <a:p>
            <a:pPr lvl="1"/>
            <a:r>
              <a:rPr lang="en-US" sz="1600" dirty="0"/>
              <a:t>Facilitating collaboration</a:t>
            </a:r>
          </a:p>
          <a:p>
            <a:pPr lvl="2"/>
            <a:r>
              <a:rPr lang="en-US" dirty="0"/>
              <a:t>Main / production version</a:t>
            </a:r>
          </a:p>
          <a:p>
            <a:pPr lvl="2"/>
            <a:r>
              <a:rPr lang="en-US" dirty="0"/>
              <a:t>Many developers working on branches</a:t>
            </a:r>
          </a:p>
          <a:p>
            <a:pPr lvl="2"/>
            <a:r>
              <a:rPr lang="en-US" dirty="0"/>
              <a:t>Merging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AE450-1AE6-EE4C-8B36-D94623051F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647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Commit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DCE9A-092C-3445-9CEF-0E3C72D6E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5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Push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74A2A-22E9-8E4D-A2F5-D3C36655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46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Pull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18B80B0-7659-1E49-9292-84DA58A7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2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A Branching Workflow: Merge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37A-86C7-684C-95E1-0D6562DA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2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Update &amp; Integrate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47C59-BFD3-4147-ACA3-EA3A48C2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8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Update &amp; Integrate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A2D74-DA44-CE45-AD74-61D9FBA20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8224" cy="34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Delete Feature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35CF-9D8B-534B-97A7-E74FFD84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1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Delete Feature Branch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FF9E6-3B06-484D-A685-CF36AF28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68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62D5-67BA-A640-AC63-2E2917D0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E43D-2773-FF4C-9329-96988F9B8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Q06 – Friday</a:t>
            </a:r>
          </a:p>
          <a:p>
            <a:r>
              <a:rPr lang="en-US" sz="1800" dirty="0"/>
              <a:t>A07 – Two weeks (10/14)</a:t>
            </a:r>
          </a:p>
          <a:p>
            <a:r>
              <a:rPr lang="en-US" sz="1800" dirty="0"/>
              <a:t>Revise and resubmits</a:t>
            </a:r>
          </a:p>
          <a:p>
            <a:r>
              <a:rPr lang="en-US" sz="1800" dirty="0"/>
              <a:t>Quiz scores</a:t>
            </a:r>
          </a:p>
          <a:p>
            <a:r>
              <a:rPr lang="en-US" sz="1800" dirty="0"/>
              <a:t>Be active on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4FB07-1E98-7849-8F2A-28D3965DDDC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807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29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F6B70-63D7-104E-9D09-11F9E41C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170" y="397502"/>
            <a:ext cx="6761100" cy="857400"/>
          </a:xfrm>
        </p:spPr>
        <p:txBody>
          <a:bodyPr/>
          <a:lstStyle/>
          <a:p>
            <a:r>
              <a:rPr lang="en-US" sz="3600" dirty="0"/>
              <a:t>git vs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2BB3F-824B-624C-A473-1C952B8C1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38" y="1445382"/>
            <a:ext cx="6761100" cy="2980500"/>
          </a:xfrm>
        </p:spPr>
        <p:txBody>
          <a:bodyPr/>
          <a:lstStyle/>
          <a:p>
            <a:r>
              <a:rPr lang="en-US" sz="2000" dirty="0"/>
              <a:t>Related tools for version control:</a:t>
            </a:r>
          </a:p>
          <a:p>
            <a:endParaRPr lang="en-US" sz="2000" dirty="0"/>
          </a:p>
          <a:p>
            <a:pPr lvl="1"/>
            <a:r>
              <a:rPr lang="en-US" sz="1800" dirty="0"/>
              <a:t>git</a:t>
            </a:r>
          </a:p>
          <a:p>
            <a:pPr lvl="2"/>
            <a:r>
              <a:rPr lang="en-US" sz="1600" dirty="0"/>
              <a:t>tool that runs on your computer</a:t>
            </a:r>
          </a:p>
          <a:p>
            <a:pPr lvl="2"/>
            <a:r>
              <a:rPr lang="en-US" sz="1600" dirty="0"/>
              <a:t>maintains </a:t>
            </a:r>
            <a:r>
              <a:rPr lang="en-US" sz="1600" b="1" i="1" dirty="0"/>
              <a:t>repository</a:t>
            </a:r>
            <a:r>
              <a:rPr lang="en-US" sz="1600" dirty="0"/>
              <a:t> for a project</a:t>
            </a:r>
          </a:p>
          <a:p>
            <a:pPr lvl="3"/>
            <a:r>
              <a:rPr lang="en-US" sz="1600" dirty="0"/>
              <a:t>complete copy of the code</a:t>
            </a:r>
          </a:p>
          <a:p>
            <a:pPr lvl="3"/>
            <a:r>
              <a:rPr lang="en-US" sz="1600" dirty="0"/>
              <a:t>complete history of </a:t>
            </a:r>
            <a:r>
              <a:rPr lang="en-US" sz="1600" b="1" i="1" dirty="0"/>
              <a:t>commits</a:t>
            </a:r>
          </a:p>
          <a:p>
            <a:pPr lvl="3"/>
            <a:endParaRPr lang="en-US" sz="2000" i="1" dirty="0"/>
          </a:p>
          <a:p>
            <a:pPr lvl="1"/>
            <a:r>
              <a:rPr lang="en-US" sz="1800" dirty="0" err="1"/>
              <a:t>gitHub</a:t>
            </a:r>
            <a:endParaRPr lang="en-US" sz="1800" dirty="0"/>
          </a:p>
          <a:p>
            <a:pPr lvl="2"/>
            <a:r>
              <a:rPr lang="en-US" sz="1600" dirty="0"/>
              <a:t>a cloud service for hosting repositories</a:t>
            </a:r>
          </a:p>
          <a:p>
            <a:pPr lvl="2"/>
            <a:r>
              <a:rPr lang="en-US" sz="1600" dirty="0"/>
              <a:t>facilitates collaboration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D3647-8E7A-F04C-B2BD-453EF1FA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1818">
            <a:off x="5710225" y="2637245"/>
            <a:ext cx="1445478" cy="6036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5BA8FB-A0D3-244F-B366-2F5B348BE9B7}"/>
              </a:ext>
            </a:extLst>
          </p:cNvPr>
          <p:cNvGrpSpPr/>
          <p:nvPr/>
        </p:nvGrpSpPr>
        <p:grpSpPr>
          <a:xfrm>
            <a:off x="5544767" y="3865744"/>
            <a:ext cx="1776394" cy="1070794"/>
            <a:chOff x="4239610" y="2801371"/>
            <a:chExt cx="2329337" cy="1387091"/>
          </a:xfrm>
        </p:grpSpPr>
        <p:pic>
          <p:nvPicPr>
            <p:cNvPr id="8" name="Picture 7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4EC69A77-9817-C24C-90DF-87BB438BA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34681">
              <a:off x="4239610" y="3233434"/>
              <a:ext cx="2329337" cy="955028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5324411-1F45-4E48-9406-46F471F2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3221" y="2801371"/>
              <a:ext cx="596591" cy="596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5D93-5E08-A344-BE2D-14B7659C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Other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1DC37-2635-0242-AA41-BA4803582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Version control tools:</a:t>
            </a:r>
          </a:p>
          <a:p>
            <a:pPr lvl="1"/>
            <a:r>
              <a:rPr lang="en-US" sz="2000" dirty="0"/>
              <a:t>CVS, Subversion (SVN), Mercurial</a:t>
            </a:r>
          </a:p>
          <a:p>
            <a:pPr lvl="1"/>
            <a:endParaRPr lang="en-US" sz="2000" dirty="0"/>
          </a:p>
          <a:p>
            <a:r>
              <a:rPr lang="en-US" sz="2000" dirty="0"/>
              <a:t>Repository Hosting:</a:t>
            </a:r>
          </a:p>
          <a:p>
            <a:pPr lvl="1"/>
            <a:r>
              <a:rPr lang="en-US" sz="2000" dirty="0"/>
              <a:t>GitLab, </a:t>
            </a:r>
            <a:r>
              <a:rPr lang="en-US" sz="2000" dirty="0" err="1"/>
              <a:t>BitBucket</a:t>
            </a:r>
            <a:r>
              <a:rPr lang="en-US" sz="2000" dirty="0"/>
              <a:t>, </a:t>
            </a:r>
            <a:r>
              <a:rPr lang="en-US" sz="2000" dirty="0" err="1"/>
              <a:t>SourceForge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F998E-E424-DC42-AD5F-EF34F7C86D5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A5E6F-E413-1F4A-A8B3-A21EAA7D4C72}"/>
              </a:ext>
            </a:extLst>
          </p:cNvPr>
          <p:cNvSpPr/>
          <p:nvPr/>
        </p:nvSpPr>
        <p:spPr>
          <a:xfrm>
            <a:off x="400152" y="479418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2"/>
              </a:rPr>
              <a:t>Images from: https://www.linuxnix.com/what-are-the-top-version-control-systems/</a:t>
            </a:r>
            <a:endParaRPr lang="en-US" sz="800" dirty="0"/>
          </a:p>
          <a:p>
            <a:r>
              <a:rPr lang="en-US" sz="800" dirty="0">
                <a:hlinkClick r:id="rId3"/>
              </a:rPr>
              <a:t>https://sourceforge.net/p/gmorgan/admin/files/badges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D2D64-13A6-9F43-9CCD-DC478E55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9498">
            <a:off x="5677877" y="663975"/>
            <a:ext cx="1119527" cy="975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96A33-6F83-C541-AA47-BDA35D3AB7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66642">
            <a:off x="4427829" y="817930"/>
            <a:ext cx="960628" cy="1174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FBAEC-9FDF-5749-9B24-B916F8B461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06770">
            <a:off x="5903585" y="1893377"/>
            <a:ext cx="1027176" cy="127541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2739E8D-1407-BB49-8808-302359AD4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4654">
            <a:off x="1578019" y="3370942"/>
            <a:ext cx="1530848" cy="1386948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EFAD2330-2078-8144-9902-E4E606601CF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62127">
            <a:off x="2863738" y="4004668"/>
            <a:ext cx="2120590" cy="305671"/>
          </a:xfrm>
          <a:prstGeom prst="rect">
            <a:avLst/>
          </a:prstGeom>
        </p:spPr>
      </p:pic>
      <p:pic>
        <p:nvPicPr>
          <p:cNvPr id="1028" name="Picture 4" descr="Download gmorgan">
            <a:extLst>
              <a:ext uri="{FF2B5EF4-FFF2-40B4-BE49-F238E27FC236}">
                <a16:creationId xmlns:a16="http://schemas.microsoft.com/office/drawing/2014/main" id="{19C06ADA-2A8A-4541-B9B8-4D7875FE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3497">
            <a:off x="5102611" y="3932283"/>
            <a:ext cx="1905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2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They Work Together?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399D9-85B7-504B-A088-0FA13533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9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They Work Together?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8B216-4DBB-E645-83F2-BFAC468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71600"/>
            <a:ext cx="407566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They Work Together?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1A88F-15A8-4744-89DC-4EEEC9D3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4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You Contribute?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1E39D-EF69-D34D-9022-F3C33BB2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71600"/>
            <a:ext cx="4023360" cy="34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9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C2F2-BCD1-E343-AF7F-90F9AAD0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35871"/>
            <a:ext cx="6761100" cy="857400"/>
          </a:xfrm>
        </p:spPr>
        <p:txBody>
          <a:bodyPr/>
          <a:lstStyle/>
          <a:p>
            <a:r>
              <a:rPr lang="en-US" sz="3200" dirty="0"/>
              <a:t>How Do You Contribute?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F698E-A87D-204A-87DE-DCE9516213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2BB71-E3FF-0A45-A0F4-A4E8E3429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71600"/>
            <a:ext cx="40257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52922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1075</TotalTime>
  <Words>705</Words>
  <Application>Microsoft Macintosh PowerPoint</Application>
  <PresentationFormat>On-screen Show (16:9)</PresentationFormat>
  <Paragraphs>140</Paragraphs>
  <Slides>29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Dosis</vt:lpstr>
      <vt:lpstr>Dosis ExtraLight</vt:lpstr>
      <vt:lpstr>Titillium Web Light</vt:lpstr>
      <vt:lpstr>Arial</vt:lpstr>
      <vt:lpstr>Mowbray template</vt:lpstr>
      <vt:lpstr>07 – Version Control &amp; A Branching Workflow</vt:lpstr>
      <vt:lpstr>Version Control Systems</vt:lpstr>
      <vt:lpstr>git vs GitHub</vt:lpstr>
      <vt:lpstr>Other Options</vt:lpstr>
      <vt:lpstr>How Do They Work Together?</vt:lpstr>
      <vt:lpstr>How Do They Work Together?</vt:lpstr>
      <vt:lpstr>How Do They Work Together?</vt:lpstr>
      <vt:lpstr>How Do You Contribute?</vt:lpstr>
      <vt:lpstr>How Do You Contribute?</vt:lpstr>
      <vt:lpstr>How Do You Contribute?</vt:lpstr>
      <vt:lpstr>How Do You Contribute?</vt:lpstr>
      <vt:lpstr>How Does Collaboration Work?</vt:lpstr>
      <vt:lpstr>How Does Collaboration Work?</vt:lpstr>
      <vt:lpstr>How Does Collaboration Work?</vt:lpstr>
      <vt:lpstr>Some More Detail &amp; Terminology</vt:lpstr>
      <vt:lpstr>A Branching Workflow: Branch</vt:lpstr>
      <vt:lpstr>A Branching Workflow: Checkout</vt:lpstr>
      <vt:lpstr>A Branching Workflow: Edit</vt:lpstr>
      <vt:lpstr>A Branching Workflow: Stage</vt:lpstr>
      <vt:lpstr>A Branching Workflow: Commit</vt:lpstr>
      <vt:lpstr>A Branching Workflow: Push</vt:lpstr>
      <vt:lpstr>A Branching Workflow: Pull Request</vt:lpstr>
      <vt:lpstr>A Branching Workflow: Merge</vt:lpstr>
      <vt:lpstr>Update &amp; Integrate</vt:lpstr>
      <vt:lpstr>Update &amp; Integrate</vt:lpstr>
      <vt:lpstr>Delete Feature Branch</vt:lpstr>
      <vt:lpstr>Delete Feature Branch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– Version Control &amp; A Branching Workflow</dc:title>
  <dc:creator>Braught, Grant</dc:creator>
  <cp:lastModifiedBy>Braught, Grant</cp:lastModifiedBy>
  <cp:revision>60</cp:revision>
  <dcterms:created xsi:type="dcterms:W3CDTF">2020-09-29T11:59:10Z</dcterms:created>
  <dcterms:modified xsi:type="dcterms:W3CDTF">2020-10-14T15:25:36Z</dcterms:modified>
</cp:coreProperties>
</file>